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57" r:id="rId11"/>
    <p:sldId id="258" r:id="rId12"/>
    <p:sldId id="273" r:id="rId13"/>
    <p:sldId id="267" r:id="rId14"/>
    <p:sldId id="268" r:id="rId15"/>
    <p:sldId id="275" r:id="rId16"/>
    <p:sldId id="276" r:id="rId17"/>
    <p:sldId id="277" r:id="rId18"/>
    <p:sldId id="269" r:id="rId19"/>
    <p:sldId id="271" r:id="rId20"/>
    <p:sldId id="270" r:id="rId21"/>
    <p:sldId id="272" r:id="rId22"/>
    <p:sldId id="274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8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A17AC-9E07-7D46-BE2F-5B7C49D5BD74}" type="datetimeFigureOut">
              <a:rPr lang="en-US" smtClean="0"/>
              <a:t>01/03/17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B6ABE-743F-7D4A-A83D-81BE10CA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63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32497-1E05-A246-BCB0-F5430F38E2AE}" type="datetimeFigureOut">
              <a:rPr lang="en-US" smtClean="0"/>
              <a:t>01/03/17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AA4D8-CA25-A843-B879-DB62193CC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64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3A8F-BE8A-F44D-BACF-54F899037F71}" type="datetime1">
              <a:rPr lang="en-MY" smtClean="0"/>
              <a:t>01/03/17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9291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EEF49-35EC-5C43-88BE-412407AD0603}" type="datetime1">
              <a:rPr lang="en-MY" smtClean="0"/>
              <a:t>01/03/17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9416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DB07-B920-4E4F-9E75-85913BB9E7B5}" type="datetime1">
              <a:rPr lang="en-MY" smtClean="0"/>
              <a:t>01/03/17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350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11D45-7933-D748-9F80-7AE5387E9CF7}" type="datetime1">
              <a:rPr lang="en-MY" smtClean="0"/>
              <a:t>01/03/17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079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45B9-1104-D740-8B42-D7EFD6AF7BD4}" type="datetime1">
              <a:rPr lang="en-MY" smtClean="0"/>
              <a:t>01/03/17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43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55625-DC3E-B943-9E46-9CFD5E77FFB2}" type="datetime1">
              <a:rPr lang="en-MY" smtClean="0"/>
              <a:t>01/03/17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6899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AF69-209E-444F-883A-C232D182CD32}" type="datetime1">
              <a:rPr lang="en-MY" smtClean="0"/>
              <a:t>01/03/17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23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222-6680-F945-B403-03A67EF50B77}" type="datetime1">
              <a:rPr lang="en-MY" smtClean="0"/>
              <a:t>01/03/17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217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1690-4602-7146-9B67-C49695E44684}" type="datetime1">
              <a:rPr lang="en-MY" smtClean="0"/>
              <a:t>01/03/17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94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1136-6AE5-5745-AEB8-830E04A18EBD}" type="datetime1">
              <a:rPr lang="en-MY" smtClean="0"/>
              <a:t>01/03/17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8334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9093-AA3D-5A42-8D20-FF7FAE1C50EC}" type="datetime1">
              <a:rPr lang="en-MY" smtClean="0"/>
              <a:t>01/03/17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8229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07AD-3D9F-EF46-BFA1-ECCC9DB125F8}" type="datetime1">
              <a:rPr lang="en-MY" smtClean="0"/>
              <a:t>01/03/17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1889-22CB-4C73-B863-AF931EB3C4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9763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hyperlink" Target="http://www.thestar.com.my/news/nation/2016/12/31/mahdzir-new-kssm-kssr-curriculum-from-2017/%23k8I3MjuHT18ObMo2.99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indflash.com/elearning/what-is-blended-learning/" TargetMode="External"/><Relationship Id="rId3" Type="http://schemas.openxmlformats.org/officeDocument/2006/relationships/hyperlink" Target="http://www.education.vic.gov.au/Documents/about/research/blendedlearning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3"/>
          <a:stretch/>
        </p:blipFill>
        <p:spPr bwMode="auto">
          <a:xfrm>
            <a:off x="-2667000" y="-228600"/>
            <a:ext cx="13011150" cy="76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71600"/>
            <a:ext cx="6858000" cy="238125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ENGLISH FOR YOUNG LEARNERS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800" b="1" dirty="0" smtClean="0">
                <a:solidFill>
                  <a:srgbClr val="FFC000"/>
                </a:solidFill>
              </a:rPr>
              <a:t>CEFR-</a:t>
            </a:r>
            <a:r>
              <a:rPr lang="en-US" sz="2800" b="1" dirty="0" smtClean="0">
                <a:solidFill>
                  <a:srgbClr val="FFC000"/>
                </a:solidFill>
              </a:rPr>
              <a:t>ALIGNED </a:t>
            </a:r>
            <a:r>
              <a:rPr lang="en-US" sz="2800" b="1" dirty="0" smtClean="0">
                <a:solidFill>
                  <a:srgbClr val="FFC000"/>
                </a:solidFill>
              </a:rPr>
              <a:t>FORM 1 ENGLISH LANGUAGE</a:t>
            </a:r>
            <a:endParaRPr lang="en-MY" sz="28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6400800" cy="3810000"/>
          </a:xfrm>
        </p:spPr>
        <p:txBody>
          <a:bodyPr>
            <a:normAutofit/>
          </a:bodyPr>
          <a:lstStyle/>
          <a:p>
            <a:pPr algn="r"/>
            <a:r>
              <a:rPr lang="en-US" sz="1600" dirty="0" smtClean="0">
                <a:solidFill>
                  <a:srgbClr val="FFFF00"/>
                </a:solidFill>
              </a:rPr>
              <a:t>- - - - - - - - - - - - - - - - - - - - - - - - - - - - - - - - - - - - - - - - - - - - - - - - - - - - - - - - -</a:t>
            </a:r>
            <a:endParaRPr lang="en-US" sz="1600" dirty="0">
              <a:solidFill>
                <a:srgbClr val="FFFF00"/>
              </a:solidFill>
            </a:endParaRPr>
          </a:p>
          <a:p>
            <a:pPr algn="r"/>
            <a:endParaRPr lang="en-US" sz="1400" dirty="0" smtClean="0">
              <a:solidFill>
                <a:schemeClr val="bg1"/>
              </a:solidFill>
            </a:endParaRPr>
          </a:p>
          <a:p>
            <a:pPr algn="r"/>
            <a:endParaRPr lang="en-US" sz="1400" dirty="0">
              <a:solidFill>
                <a:schemeClr val="bg1"/>
              </a:solidFill>
            </a:endParaRPr>
          </a:p>
          <a:p>
            <a:pPr algn="r"/>
            <a:endParaRPr lang="en-US" sz="1400" dirty="0" smtClean="0">
              <a:solidFill>
                <a:schemeClr val="bg1"/>
              </a:solidFill>
            </a:endParaRPr>
          </a:p>
          <a:p>
            <a:pPr algn="r"/>
            <a:endParaRPr lang="en-US" sz="1400" dirty="0" smtClean="0">
              <a:solidFill>
                <a:schemeClr val="bg1"/>
              </a:solidFill>
            </a:endParaRPr>
          </a:p>
          <a:p>
            <a:pPr algn="r"/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pPr algn="r"/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28 February 2017 @ </a:t>
            </a:r>
            <a:r>
              <a:rPr lang="en-US" sz="1400" dirty="0" err="1" smtClean="0">
                <a:solidFill>
                  <a:schemeClr val="bg1"/>
                </a:solidFill>
              </a:rPr>
              <a:t>Pasir</a:t>
            </a:r>
            <a:r>
              <a:rPr lang="en-US" sz="1400" dirty="0" smtClean="0">
                <a:solidFill>
                  <a:schemeClr val="bg1"/>
                </a:solidFill>
              </a:rPr>
              <a:t> Mas District Education Office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By </a:t>
            </a:r>
            <a:r>
              <a:rPr lang="en-US" sz="1600" dirty="0" smtClean="0">
                <a:solidFill>
                  <a:schemeClr val="bg1"/>
                </a:solidFill>
              </a:rPr>
              <a:t>Mdm. Wan </a:t>
            </a:r>
            <a:r>
              <a:rPr lang="en-US" sz="1600" dirty="0" err="1" smtClean="0">
                <a:solidFill>
                  <a:schemeClr val="bg1"/>
                </a:solidFill>
              </a:rPr>
              <a:t>Intan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Adlina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binti</a:t>
            </a:r>
            <a:r>
              <a:rPr lang="en-US" sz="1600" dirty="0" smtClean="0">
                <a:solidFill>
                  <a:schemeClr val="bg1"/>
                </a:solidFill>
              </a:rPr>
              <a:t> Wan Abdullah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SMK </a:t>
            </a:r>
            <a:r>
              <a:rPr lang="en-US" sz="1600" dirty="0" err="1" smtClean="0">
                <a:solidFill>
                  <a:schemeClr val="bg1"/>
                </a:solidFill>
              </a:rPr>
              <a:t>Baroh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Pial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Rantau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Panjang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en-US" sz="1600" dirty="0" err="1" smtClean="0">
                <a:solidFill>
                  <a:schemeClr val="bg1"/>
                </a:solidFill>
              </a:rPr>
              <a:t>teacheradlina@gmail.com</a:t>
            </a:r>
            <a:endParaRPr lang="en-MY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3114" y="2526268"/>
            <a:ext cx="321908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Introduction to the resource CD</a:t>
            </a:r>
            <a:endParaRPr lang="en-MY" dirty="0"/>
          </a:p>
        </p:txBody>
      </p:sp>
      <p:sp>
        <p:nvSpPr>
          <p:cNvPr id="6" name="Oval Callout 5"/>
          <p:cNvSpPr/>
          <p:nvPr/>
        </p:nvSpPr>
        <p:spPr>
          <a:xfrm>
            <a:off x="5943600" y="1143000"/>
            <a:ext cx="1752600" cy="1295400"/>
          </a:xfrm>
          <a:prstGeom prst="wedgeEllipseCallout">
            <a:avLst>
              <a:gd name="adj1" fmla="val 49316"/>
              <a:gd name="adj2" fmla="val 664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 smtClean="0"/>
              <a:t>Fun, exciting and interactive!</a:t>
            </a:r>
            <a:endParaRPr lang="en-MY" sz="1700" i="1" dirty="0"/>
          </a:p>
        </p:txBody>
      </p:sp>
    </p:spTree>
    <p:extLst>
      <p:ext uri="{BB962C8B-B14F-4D97-AF65-F5344CB8AC3E}">
        <p14:creationId xmlns:p14="http://schemas.microsoft.com/office/powerpoint/2010/main" val="135830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Online Access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200" b="1" dirty="0" smtClean="0">
                <a:solidFill>
                  <a:srgbClr val="FFFF00"/>
                </a:solidFill>
              </a:rPr>
              <a:t>via web browsers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URL:</a:t>
            </a:r>
            <a:r>
              <a:rPr lang="en-MY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MY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MY" dirty="0" smtClean="0">
                <a:solidFill>
                  <a:schemeClr val="bg1">
                    <a:lumMod val="95000"/>
                  </a:schemeClr>
                </a:solidFill>
              </a:rPr>
              <a:t>http://englishforyounglearners.my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User ID/ Name: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efyl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Password: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efyl2017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673807"/>
            <a:ext cx="4343400" cy="387763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518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Q: Can I run the online content on a mobile device?</a:t>
            </a:r>
            <a:endParaRPr lang="en-MY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447800"/>
            <a:ext cx="2953404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796" y="1447800"/>
            <a:ext cx="2953404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994" y="1447799"/>
            <a:ext cx="2953406" cy="5257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447800"/>
            <a:ext cx="2953405" cy="525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762000"/>
            <a:ext cx="1676400" cy="111557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9138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2590800"/>
            <a:ext cx="10363200" cy="2133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b="1" dirty="0" smtClean="0">
                <a:solidFill>
                  <a:srgbClr val="FFFFFF"/>
                </a:solidFill>
              </a:rPr>
              <a:t>Let</a:t>
            </a:r>
            <a:r>
              <a:rPr lang="uk-UA" sz="5400" b="1" dirty="0" smtClean="0">
                <a:solidFill>
                  <a:srgbClr val="FFFFFF"/>
                </a:solidFill>
              </a:rPr>
              <a:t>’</a:t>
            </a:r>
            <a:r>
              <a:rPr lang="en-US" sz="5400" b="1" dirty="0" smtClean="0">
                <a:solidFill>
                  <a:srgbClr val="FFFFFF"/>
                </a:solidFill>
              </a:rPr>
              <a:t>s explore the CD</a:t>
            </a:r>
          </a:p>
          <a:p>
            <a:pPr marL="0" indent="0" algn="ctr">
              <a:buNone/>
            </a:pP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4038600" y="3581400"/>
            <a:ext cx="1143000" cy="1066800"/>
          </a:xfrm>
          <a:prstGeom prst="smileyFace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8844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Lesson Structure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Table of contents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– a clear table of contents including all sections covered in the lesson. Each element is clickable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Presentation (Main Input)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– screens with theory presented in the form of animations/ slideshows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Practice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– screens with activities consolidating knowledge (cloze, connection, labelling, ordering, choice…)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1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Lesson Structure (cont’d)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English to take away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– a module that helps students become active and reflective users of English (small chunks of language including short phrases, dialogues, simulations and games that students can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practise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with peers, parents and teachers)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b="1" u="sng" dirty="0" smtClean="0">
                <a:solidFill>
                  <a:schemeClr val="bg1">
                    <a:lumMod val="95000"/>
                  </a:schemeClr>
                </a:solidFill>
              </a:rPr>
              <a:t>Lesson report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– a clear report page presenting the result of all exercises available in the lesson and supplying links to particular screens</a:t>
            </a:r>
            <a:endParaRPr lang="en-MY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5622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7-03-01 at 9.35.21 AM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83"/>
          <a:stretch/>
        </p:blipFill>
        <p:spPr>
          <a:xfrm>
            <a:off x="136791" y="152400"/>
            <a:ext cx="8931009" cy="6705600"/>
          </a:xfrm>
        </p:spPr>
      </p:pic>
      <p:sp>
        <p:nvSpPr>
          <p:cNvPr id="8" name="Rectangle 7"/>
          <p:cNvSpPr/>
          <p:nvPr/>
        </p:nvSpPr>
        <p:spPr>
          <a:xfrm>
            <a:off x="685800" y="3962400"/>
            <a:ext cx="2514600" cy="1143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Click on the </a:t>
            </a:r>
            <a:r>
              <a:rPr lang="en-US" sz="2800" dirty="0" err="1" smtClean="0"/>
              <a:t>coloured</a:t>
            </a:r>
            <a:r>
              <a:rPr lang="en-US" sz="2800" dirty="0" smtClean="0"/>
              <a:t> tab</a:t>
            </a:r>
            <a:endParaRPr lang="en-US" sz="2800" dirty="0"/>
          </a:p>
        </p:txBody>
      </p:sp>
      <p:sp>
        <p:nvSpPr>
          <p:cNvPr id="9" name="Left Brace 8"/>
          <p:cNvSpPr/>
          <p:nvPr/>
        </p:nvSpPr>
        <p:spPr>
          <a:xfrm>
            <a:off x="3200400" y="2057400"/>
            <a:ext cx="1219200" cy="42672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8288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/>
              <a:t>Lesson Structure</a:t>
            </a:r>
            <a:endParaRPr lang="en-MY" b="1" u="sng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740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91" y="228600"/>
            <a:ext cx="8931009" cy="6385495"/>
          </a:xfrm>
        </p:spPr>
      </p:pic>
      <p:sp>
        <p:nvSpPr>
          <p:cNvPr id="8" name="Rectangle 7"/>
          <p:cNvSpPr/>
          <p:nvPr/>
        </p:nvSpPr>
        <p:spPr>
          <a:xfrm>
            <a:off x="685800" y="2819400"/>
            <a:ext cx="2514600" cy="228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report page shows how you do. The result is instantaneous.</a:t>
            </a:r>
            <a:endParaRPr lang="en-US" sz="2800" dirty="0"/>
          </a:p>
        </p:txBody>
      </p:sp>
      <p:sp>
        <p:nvSpPr>
          <p:cNvPr id="9" name="Left Brace 8"/>
          <p:cNvSpPr/>
          <p:nvPr/>
        </p:nvSpPr>
        <p:spPr>
          <a:xfrm>
            <a:off x="3352800" y="1219200"/>
            <a:ext cx="1219200" cy="4800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752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000000"/>
                </a:solidFill>
              </a:rPr>
              <a:t>Lesson Structure</a:t>
            </a:r>
            <a:endParaRPr lang="en-MY" b="1" u="sng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816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Remember!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Sessions cannot be saved. On a shared machine, the student have to close the program/ browser and start everything all over again.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Therefore, results have to be recorded manually.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Suggested tracking: </a:t>
            </a:r>
            <a:r>
              <a:rPr lang="en-US" sz="3600" dirty="0" smtClean="0">
                <a:solidFill>
                  <a:schemeClr val="bg1"/>
                </a:solidFill>
              </a:rPr>
              <a:t>Get students to chart their results for every lesson and test. A nice chart = better reporting.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0999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Example of Combining </a:t>
            </a:r>
            <a:r>
              <a:rPr lang="en-US" b="1" dirty="0" smtClean="0">
                <a:solidFill>
                  <a:srgbClr val="FFFF00"/>
                </a:solidFill>
              </a:rPr>
              <a:t>lessons from the </a:t>
            </a:r>
            <a:r>
              <a:rPr lang="en-US" b="1" dirty="0" smtClean="0">
                <a:solidFill>
                  <a:srgbClr val="FFFF00"/>
                </a:solidFill>
              </a:rPr>
              <a:t>KSSM </a:t>
            </a:r>
            <a:r>
              <a:rPr lang="en-US" b="1" dirty="0" smtClean="0">
                <a:solidFill>
                  <a:srgbClr val="FFFF00"/>
                </a:solidFill>
              </a:rPr>
              <a:t>F1 Textbook </a:t>
            </a:r>
            <a:r>
              <a:rPr lang="en-US" b="1" dirty="0" smtClean="0">
                <a:solidFill>
                  <a:srgbClr val="FFFF00"/>
                </a:solidFill>
              </a:rPr>
              <a:t>&amp;  </a:t>
            </a:r>
            <a:r>
              <a:rPr lang="en-US" b="1" dirty="0" smtClean="0">
                <a:solidFill>
                  <a:srgbClr val="FFFF00"/>
                </a:solidFill>
              </a:rPr>
              <a:t>EFYL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MY" b="1" dirty="0" smtClean="0">
                <a:solidFill>
                  <a:schemeClr val="bg1"/>
                </a:solidFill>
              </a:rPr>
              <a:t>KSSM Textbook:</a:t>
            </a:r>
            <a:br>
              <a:rPr lang="en-MY" b="1" dirty="0" smtClean="0">
                <a:solidFill>
                  <a:schemeClr val="bg1"/>
                </a:solidFill>
              </a:rPr>
            </a:br>
            <a:r>
              <a:rPr lang="en-MY" dirty="0" smtClean="0">
                <a:solidFill>
                  <a:schemeClr val="bg1"/>
                </a:solidFill>
              </a:rPr>
              <a:t>Chapter 4: Be Wise, Think Twice</a:t>
            </a:r>
          </a:p>
          <a:p>
            <a:pPr marL="0" indent="0">
              <a:buNone/>
            </a:pPr>
            <a:r>
              <a:rPr lang="en-MY" b="1" dirty="0" smtClean="0">
                <a:solidFill>
                  <a:schemeClr val="bg1"/>
                </a:solidFill>
              </a:rPr>
              <a:t>Theme: </a:t>
            </a:r>
            <a:r>
              <a:rPr lang="en-MY" dirty="0" smtClean="0">
                <a:solidFill>
                  <a:schemeClr val="bg1"/>
                </a:solidFill>
              </a:rPr>
              <a:t>Consumerism &amp; Financial Awareness</a:t>
            </a:r>
          </a:p>
          <a:p>
            <a:pPr marL="0" indent="0">
              <a:buNone/>
            </a:pPr>
            <a:r>
              <a:rPr lang="en-MY" b="1" dirty="0" smtClean="0">
                <a:solidFill>
                  <a:schemeClr val="bg1"/>
                </a:solidFill>
              </a:rPr>
              <a:t>Grammar Standards: </a:t>
            </a:r>
            <a:r>
              <a:rPr lang="en-MY" dirty="0" smtClean="0">
                <a:solidFill>
                  <a:schemeClr val="bg1"/>
                </a:solidFill>
              </a:rPr>
              <a:t>4.1.1 (iii) countable nouns, (iv) uncountable nouns)</a:t>
            </a:r>
            <a:endParaRPr lang="en-MY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MY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MY" b="1" dirty="0" smtClean="0">
                <a:solidFill>
                  <a:schemeClr val="bg1"/>
                </a:solidFill>
              </a:rPr>
              <a:t>EFYL Content: </a:t>
            </a:r>
          </a:p>
          <a:p>
            <a:pPr marL="0" indent="0" algn="r">
              <a:buNone/>
            </a:pPr>
            <a:r>
              <a:rPr lang="en-MY" dirty="0" smtClean="0">
                <a:solidFill>
                  <a:schemeClr val="bg1"/>
                </a:solidFill>
              </a:rPr>
              <a:t>Lesson 22: </a:t>
            </a:r>
            <a:r>
              <a:rPr lang="en-MY" dirty="0">
                <a:solidFill>
                  <a:schemeClr val="bg1"/>
                </a:solidFill>
              </a:rPr>
              <a:t> </a:t>
            </a:r>
            <a:r>
              <a:rPr lang="en-MY" dirty="0" smtClean="0">
                <a:solidFill>
                  <a:schemeClr val="bg1"/>
                </a:solidFill>
              </a:rPr>
              <a:t>Supermarket Run!</a:t>
            </a:r>
          </a:p>
          <a:p>
            <a:pPr marL="0" indent="0" algn="r">
              <a:buNone/>
            </a:pPr>
            <a:r>
              <a:rPr lang="en-MY" b="1" dirty="0" smtClean="0">
                <a:solidFill>
                  <a:schemeClr val="bg1"/>
                </a:solidFill>
              </a:rPr>
              <a:t>Function: </a:t>
            </a:r>
            <a:r>
              <a:rPr lang="en-MY" dirty="0" smtClean="0">
                <a:solidFill>
                  <a:schemeClr val="bg1"/>
                </a:solidFill>
              </a:rPr>
              <a:t>Shopping</a:t>
            </a:r>
          </a:p>
          <a:p>
            <a:pPr marL="0" indent="0" algn="r">
              <a:buNone/>
            </a:pPr>
            <a:r>
              <a:rPr lang="en-MY" b="1" dirty="0" smtClean="0">
                <a:solidFill>
                  <a:schemeClr val="bg1"/>
                </a:solidFill>
              </a:rPr>
              <a:t>Grammar: </a:t>
            </a:r>
            <a:r>
              <a:rPr lang="en-MY" dirty="0" smtClean="0">
                <a:solidFill>
                  <a:schemeClr val="bg1"/>
                </a:solidFill>
              </a:rPr>
              <a:t>Countable &amp; uncountable nouns, determiners and articles (KSSM textbook chapter 1,  p.9) </a:t>
            </a:r>
            <a:endParaRPr lang="en-MY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MY" dirty="0" smtClean="0">
              <a:solidFill>
                <a:schemeClr val="bg1"/>
              </a:solidFill>
            </a:endParaRPr>
          </a:p>
        </p:txBody>
      </p:sp>
      <p:sp>
        <p:nvSpPr>
          <p:cNvPr id="4" name="Plus 3"/>
          <p:cNvSpPr/>
          <p:nvPr/>
        </p:nvSpPr>
        <p:spPr>
          <a:xfrm>
            <a:off x="4724400" y="3276600"/>
            <a:ext cx="990600" cy="990600"/>
          </a:xfrm>
          <a:prstGeom prst="mathPlu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9652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7-02-28 at 11.32.13 AM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223826" y="1179093"/>
            <a:ext cx="6934189" cy="44236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36" y="-1066800"/>
            <a:ext cx="4687964" cy="4790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924" y="2971800"/>
            <a:ext cx="4690076" cy="42672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1931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You should have…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 User Guide</a:t>
            </a:r>
            <a:r>
              <a:rPr lang="en-MY" sz="3600" dirty="0">
                <a:solidFill>
                  <a:schemeClr val="bg1"/>
                </a:solidFill>
              </a:rPr>
              <a:t> </a:t>
            </a:r>
            <a:r>
              <a:rPr lang="en-MY" sz="3600" dirty="0" smtClean="0">
                <a:solidFill>
                  <a:schemeClr val="bg1"/>
                </a:solidFill>
              </a:rPr>
              <a:t>booklet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An installation CD (with the activation code at the back of the container)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 User Guide CD </a:t>
            </a:r>
            <a:r>
              <a:rPr lang="en-US" sz="3600" dirty="0" smtClean="0">
                <a:solidFill>
                  <a:schemeClr val="bg1"/>
                </a:solidFill>
              </a:rPr>
              <a:t>(</a:t>
            </a:r>
            <a:r>
              <a:rPr lang="en-US" sz="3600" dirty="0" smtClean="0">
                <a:solidFill>
                  <a:schemeClr val="bg1"/>
                </a:solidFill>
              </a:rPr>
              <a:t>comprehensive </a:t>
            </a:r>
            <a:r>
              <a:rPr lang="en-US" sz="3600" dirty="0" smtClean="0">
                <a:solidFill>
                  <a:schemeClr val="bg1"/>
                </a:solidFill>
              </a:rPr>
              <a:t>lesson guide </a:t>
            </a:r>
            <a:r>
              <a:rPr lang="en-US" sz="3600" dirty="0" smtClean="0">
                <a:solidFill>
                  <a:schemeClr val="bg1"/>
                </a:solidFill>
              </a:rPr>
              <a:t>&amp; teacher </a:t>
            </a:r>
            <a:r>
              <a:rPr lang="en-US" sz="3600" dirty="0" smtClean="0">
                <a:solidFill>
                  <a:schemeClr val="bg1"/>
                </a:solidFill>
              </a:rPr>
              <a:t>training modules)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 friendly note (Roles &amp; responsibilities of parties involved)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2236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Example of Combining </a:t>
            </a:r>
            <a:r>
              <a:rPr lang="en-US" b="1" dirty="0" smtClean="0">
                <a:solidFill>
                  <a:srgbClr val="FFFF00"/>
                </a:solidFill>
              </a:rPr>
              <a:t>lessons from the </a:t>
            </a:r>
            <a:r>
              <a:rPr lang="en-US" b="1" dirty="0" smtClean="0">
                <a:solidFill>
                  <a:srgbClr val="FFFF00"/>
                </a:solidFill>
              </a:rPr>
              <a:t>KSSM </a:t>
            </a:r>
            <a:r>
              <a:rPr lang="en-US" b="1" dirty="0" smtClean="0">
                <a:solidFill>
                  <a:srgbClr val="FFFF00"/>
                </a:solidFill>
              </a:rPr>
              <a:t>F1 Textbook </a:t>
            </a:r>
            <a:r>
              <a:rPr lang="en-US" b="1" smtClean="0">
                <a:solidFill>
                  <a:srgbClr val="FFFF00"/>
                </a:solidFill>
              </a:rPr>
              <a:t>&amp;  </a:t>
            </a:r>
            <a:r>
              <a:rPr lang="en-US" b="1" smtClean="0">
                <a:solidFill>
                  <a:srgbClr val="FFFF00"/>
                </a:solidFill>
              </a:rPr>
              <a:t>EFYL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MY" b="1" dirty="0" smtClean="0">
                <a:solidFill>
                  <a:schemeClr val="bg1"/>
                </a:solidFill>
              </a:rPr>
              <a:t>KSSM Textbook:</a:t>
            </a:r>
            <a:br>
              <a:rPr lang="en-MY" b="1" dirty="0" smtClean="0">
                <a:solidFill>
                  <a:schemeClr val="bg1"/>
                </a:solidFill>
              </a:rPr>
            </a:br>
            <a:r>
              <a:rPr lang="en-MY" dirty="0" smtClean="0">
                <a:solidFill>
                  <a:schemeClr val="bg1"/>
                </a:solidFill>
              </a:rPr>
              <a:t>Chapter 5: A Bundle of Joy</a:t>
            </a:r>
          </a:p>
          <a:p>
            <a:pPr marL="0" indent="0">
              <a:buNone/>
            </a:pPr>
            <a:r>
              <a:rPr lang="en-MY" b="1" dirty="0" smtClean="0">
                <a:solidFill>
                  <a:schemeClr val="bg1"/>
                </a:solidFill>
              </a:rPr>
              <a:t>Theme: </a:t>
            </a:r>
            <a:r>
              <a:rPr lang="en-MY" dirty="0" smtClean="0">
                <a:solidFill>
                  <a:schemeClr val="bg1"/>
                </a:solidFill>
              </a:rPr>
              <a:t>People &amp; Culture</a:t>
            </a:r>
          </a:p>
          <a:p>
            <a:pPr marL="0" indent="0">
              <a:buNone/>
            </a:pPr>
            <a:r>
              <a:rPr lang="en-MY" dirty="0" smtClean="0">
                <a:solidFill>
                  <a:schemeClr val="bg1"/>
                </a:solidFill>
              </a:rPr>
              <a:t>Content: Learning about different cultures and various celebrations </a:t>
            </a:r>
            <a:endParaRPr lang="en-MY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MY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MY" b="1" dirty="0" smtClean="0">
                <a:solidFill>
                  <a:schemeClr val="bg1"/>
                </a:solidFill>
              </a:rPr>
              <a:t>EFYL Content: </a:t>
            </a:r>
          </a:p>
          <a:p>
            <a:pPr marL="0" indent="0" algn="r">
              <a:buNone/>
            </a:pPr>
            <a:r>
              <a:rPr lang="en-MY" dirty="0" smtClean="0">
                <a:solidFill>
                  <a:schemeClr val="bg1"/>
                </a:solidFill>
              </a:rPr>
              <a:t>Lesson 41 – 44 </a:t>
            </a:r>
          </a:p>
          <a:p>
            <a:pPr marL="0" indent="0" algn="r">
              <a:buNone/>
            </a:pPr>
            <a:r>
              <a:rPr lang="en-MY" b="1" dirty="0" smtClean="0">
                <a:solidFill>
                  <a:schemeClr val="bg1"/>
                </a:solidFill>
              </a:rPr>
              <a:t>Content: </a:t>
            </a:r>
            <a:r>
              <a:rPr lang="en-MY" dirty="0" smtClean="0">
                <a:solidFill>
                  <a:schemeClr val="bg1"/>
                </a:solidFill>
              </a:rPr>
              <a:t>Talk about celebrations, festivals, past experiences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MY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MY" dirty="0" smtClean="0">
              <a:solidFill>
                <a:schemeClr val="bg1"/>
              </a:solidFill>
            </a:endParaRPr>
          </a:p>
        </p:txBody>
      </p:sp>
      <p:sp>
        <p:nvSpPr>
          <p:cNvPr id="4" name="Plus 3"/>
          <p:cNvSpPr/>
          <p:nvPr/>
        </p:nvSpPr>
        <p:spPr>
          <a:xfrm>
            <a:off x="4724400" y="3276600"/>
            <a:ext cx="990600" cy="990600"/>
          </a:xfrm>
          <a:prstGeom prst="mathPlu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489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07" b="-7058"/>
          <a:stretch/>
        </p:blipFill>
        <p:spPr>
          <a:xfrm>
            <a:off x="3200400" y="-533400"/>
            <a:ext cx="6248400" cy="79682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12398"/>
            <a:ext cx="5152798" cy="687039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8896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Speech Recognition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7-03-01 at 9.20.38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95400"/>
            <a:ext cx="5332228" cy="2650703"/>
          </a:xfrm>
          <a:prstGeom prst="rect">
            <a:avLst/>
          </a:prstGeom>
        </p:spPr>
      </p:pic>
      <p:pic>
        <p:nvPicPr>
          <p:cNvPr id="7" name="Picture 6" descr="Screen Shot 2017-03-01 at 9.21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987590"/>
            <a:ext cx="6705600" cy="348941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676400" y="1524000"/>
            <a:ext cx="4648200" cy="1752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1196876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 Click on the title. A popup screen will appear.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4. Once processing is done, your score will be </a:t>
            </a:r>
            <a:r>
              <a:rPr lang="en-US" dirty="0" smtClean="0">
                <a:solidFill>
                  <a:srgbClr val="000000"/>
                </a:solidFill>
              </a:rPr>
              <a:t>displayed instantaneously.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43000" y="38862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038600"/>
            <a:ext cx="1752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2. Click the speaker icon to listen to the sentence.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3. Click the record button to record own voice. Try to match the tone and timing.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524000" y="3962400"/>
            <a:ext cx="426720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800600" y="4800600"/>
            <a:ext cx="1371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0" y="5334000"/>
            <a:ext cx="2286000" cy="101566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Click on the play button to listen to own recorded voice.</a:t>
            </a:r>
            <a:endParaRPr lang="en-US" sz="20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7620000" y="28956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4622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2590800"/>
            <a:ext cx="10363200" cy="21336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b="1" dirty="0" smtClean="0">
                <a:solidFill>
                  <a:srgbClr val="FFFFFF"/>
                </a:solidFill>
              </a:rPr>
              <a:t>That’s all, folks! Thank you!</a:t>
            </a:r>
          </a:p>
          <a:p>
            <a:pPr marL="0" indent="0" algn="ctr">
              <a:buNone/>
            </a:pPr>
            <a:r>
              <a:rPr lang="en-US" sz="5400" b="1" dirty="0" smtClean="0">
                <a:solidFill>
                  <a:srgbClr val="FFFFFF"/>
                </a:solidFill>
              </a:rPr>
              <a:t>Happy teaching :D</a:t>
            </a:r>
          </a:p>
          <a:p>
            <a:pPr marL="0" indent="0" algn="ctr">
              <a:buNone/>
            </a:pP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4252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You need…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Constant (and hopefully reliable) internet connection (especially for the Speech Recognition feature)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Up-to-date machine to run the contents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Enough computers for every student in your class or at least computer stations for them to take turns interacting with the contents (</a:t>
            </a:r>
            <a:r>
              <a:rPr lang="en-US" sz="3600" dirty="0" err="1" smtClean="0">
                <a:solidFill>
                  <a:schemeClr val="bg1"/>
                </a:solidFill>
              </a:rPr>
              <a:t>e.g</a:t>
            </a:r>
            <a:r>
              <a:rPr lang="en-US" sz="3600" dirty="0" smtClean="0">
                <a:solidFill>
                  <a:schemeClr val="bg1"/>
                </a:solidFill>
              </a:rPr>
              <a:t> the placement test, formative tests…)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6435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  <a:solidFill>
            <a:schemeClr val="tx1">
              <a:alpha val="32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MY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MY" dirty="0" smtClean="0">
                <a:solidFill>
                  <a:schemeClr val="bg1"/>
                </a:solidFill>
              </a:rPr>
              <a:t>"</a:t>
            </a:r>
            <a:r>
              <a:rPr lang="en-MY" dirty="0">
                <a:solidFill>
                  <a:schemeClr val="bg1"/>
                </a:solidFill>
              </a:rPr>
              <a:t>The </a:t>
            </a:r>
            <a:r>
              <a:rPr lang="en-MY" dirty="0" smtClean="0">
                <a:solidFill>
                  <a:schemeClr val="bg1"/>
                </a:solidFill>
              </a:rPr>
              <a:t>(revised) curriculum </a:t>
            </a:r>
            <a:r>
              <a:rPr lang="en-MY" dirty="0">
                <a:solidFill>
                  <a:schemeClr val="bg1"/>
                </a:solidFill>
              </a:rPr>
              <a:t>emphasises the teaching centred on the students and focuses more on problem-solving, project-based assignments, updating subjects or themes and implementing formative </a:t>
            </a:r>
            <a:r>
              <a:rPr lang="en-MY" dirty="0" smtClean="0">
                <a:solidFill>
                  <a:schemeClr val="bg1"/>
                </a:solidFill>
              </a:rPr>
              <a:t>assessments.“ </a:t>
            </a:r>
          </a:p>
          <a:p>
            <a:pPr marL="0" indent="0" algn="ctr">
              <a:buNone/>
            </a:pPr>
            <a:endParaRPr lang="en-MY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MY" i="1" dirty="0" smtClean="0">
                <a:solidFill>
                  <a:schemeClr val="bg1"/>
                </a:solidFill>
              </a:rPr>
              <a:t>Datuk Seri </a:t>
            </a:r>
            <a:r>
              <a:rPr lang="en-MY" i="1" dirty="0" err="1" smtClean="0">
                <a:solidFill>
                  <a:schemeClr val="bg1"/>
                </a:solidFill>
              </a:rPr>
              <a:t>Mahdzir</a:t>
            </a:r>
            <a:r>
              <a:rPr lang="en-MY" i="1" dirty="0" smtClean="0">
                <a:solidFill>
                  <a:schemeClr val="bg1"/>
                </a:solidFill>
              </a:rPr>
              <a:t> Khalid (2016)</a:t>
            </a:r>
            <a:r>
              <a:rPr lang="en-MY" i="1" dirty="0">
                <a:solidFill>
                  <a:schemeClr val="bg1"/>
                </a:solidFill>
              </a:rPr>
              <a:t/>
            </a:r>
            <a:br>
              <a:rPr lang="en-MY" i="1" dirty="0">
                <a:solidFill>
                  <a:schemeClr val="bg1"/>
                </a:solidFill>
              </a:rPr>
            </a:br>
            <a:endParaRPr lang="en-MY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MY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MY" dirty="0" smtClean="0">
                <a:solidFill>
                  <a:schemeClr val="bg1"/>
                </a:solidFill>
              </a:rPr>
              <a:t>(</a:t>
            </a:r>
            <a:r>
              <a:rPr lang="en-MY" dirty="0" smtClean="0">
                <a:solidFill>
                  <a:schemeClr val="bg1"/>
                </a:solidFill>
                <a:hlinkClick r:id="rId3"/>
              </a:rPr>
              <a:t>Source</a:t>
            </a:r>
            <a:r>
              <a:rPr lang="en-MY" dirty="0" smtClean="0">
                <a:solidFill>
                  <a:schemeClr val="bg1"/>
                </a:solidFill>
              </a:rPr>
              <a:t>)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9850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Usage Expectation</a:t>
            </a:r>
            <a:endParaRPr lang="en-MY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first cohort: Form 1 students (2017)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 least once a week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Listed as “resource(s)” in daily lesson </a:t>
            </a:r>
            <a:r>
              <a:rPr lang="en-US" dirty="0" smtClean="0">
                <a:solidFill>
                  <a:schemeClr val="bg1"/>
                </a:solidFill>
              </a:rPr>
              <a:t>plan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Meant to…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Supplement the KSSM textbook, not replace it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Provide fun and meaningful enrichment activities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Introduce and encourage </a:t>
            </a:r>
            <a:r>
              <a:rPr lang="en-US" dirty="0" smtClean="0">
                <a:solidFill>
                  <a:schemeClr val="bg1"/>
                </a:solidFill>
              </a:rPr>
              <a:t>the Blended Learning Approach into teaching repertoire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8413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Blended Learning Approach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MY" dirty="0" smtClean="0">
                <a:solidFill>
                  <a:schemeClr val="bg1"/>
                </a:solidFill>
              </a:rPr>
              <a:t>A combination of </a:t>
            </a:r>
            <a:r>
              <a:rPr lang="en-MY" b="1" dirty="0" smtClean="0">
                <a:solidFill>
                  <a:schemeClr val="bg1"/>
                </a:solidFill>
              </a:rPr>
              <a:t>e-learning</a:t>
            </a:r>
            <a:r>
              <a:rPr lang="en-MY" dirty="0">
                <a:solidFill>
                  <a:schemeClr val="bg1"/>
                </a:solidFill>
              </a:rPr>
              <a:t> </a:t>
            </a:r>
            <a:r>
              <a:rPr lang="en-MY" dirty="0" smtClean="0">
                <a:solidFill>
                  <a:schemeClr val="bg1"/>
                </a:solidFill>
              </a:rPr>
              <a:t>with </a:t>
            </a:r>
            <a:r>
              <a:rPr lang="en-MY" dirty="0">
                <a:solidFill>
                  <a:schemeClr val="bg1"/>
                </a:solidFill>
              </a:rPr>
              <a:t>traditional classroom methods and independent study to create a new, </a:t>
            </a:r>
            <a:r>
              <a:rPr lang="en-MY" b="1" dirty="0">
                <a:solidFill>
                  <a:schemeClr val="bg1"/>
                </a:solidFill>
              </a:rPr>
              <a:t>hybrid teaching</a:t>
            </a:r>
            <a:r>
              <a:rPr lang="en-MY" dirty="0">
                <a:solidFill>
                  <a:schemeClr val="bg1"/>
                </a:solidFill>
              </a:rPr>
              <a:t> </a:t>
            </a:r>
            <a:r>
              <a:rPr lang="en-MY" dirty="0" smtClean="0">
                <a:solidFill>
                  <a:schemeClr val="bg1"/>
                </a:solidFill>
              </a:rPr>
              <a:t>methodology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Primary Components: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MY" dirty="0">
                <a:solidFill>
                  <a:schemeClr val="bg1"/>
                </a:solidFill>
              </a:rPr>
              <a:t>In-person classroom activities facilitated by a trained educator.</a:t>
            </a:r>
          </a:p>
          <a:p>
            <a:r>
              <a:rPr lang="en-MY" dirty="0">
                <a:solidFill>
                  <a:schemeClr val="bg1"/>
                </a:solidFill>
              </a:rPr>
              <a:t>Online learning materials, often including pre-recorded lectures given by that same instructor.</a:t>
            </a:r>
          </a:p>
          <a:p>
            <a:r>
              <a:rPr lang="en-MY" dirty="0">
                <a:solidFill>
                  <a:schemeClr val="bg1"/>
                </a:solidFill>
              </a:rPr>
              <a:t>Structured independent study time guided by the material in the lectures and skills developed during the classroom experience.</a:t>
            </a:r>
          </a:p>
          <a:p>
            <a:pPr marL="0" indent="0">
              <a:buNone/>
            </a:pP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16893" y="6334595"/>
            <a:ext cx="2809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dirty="0" smtClean="0">
                <a:solidFill>
                  <a:schemeClr val="bg1"/>
                </a:solidFill>
              </a:rPr>
              <a:t>(</a:t>
            </a:r>
            <a:r>
              <a:rPr lang="en-MY" dirty="0" smtClean="0">
                <a:solidFill>
                  <a:schemeClr val="bg1"/>
                </a:solidFill>
                <a:hlinkClick r:id="rId2"/>
              </a:rPr>
              <a:t>Source</a:t>
            </a:r>
            <a:r>
              <a:rPr lang="en-MY" dirty="0" smtClean="0">
                <a:solidFill>
                  <a:schemeClr val="bg1"/>
                </a:solidFill>
              </a:rPr>
              <a:t>) / (</a:t>
            </a:r>
            <a:r>
              <a:rPr lang="en-MY" dirty="0" smtClean="0">
                <a:solidFill>
                  <a:schemeClr val="bg1"/>
                </a:solidFill>
                <a:hlinkClick r:id="rId3"/>
              </a:rPr>
              <a:t>Further Reading</a:t>
            </a:r>
            <a:r>
              <a:rPr lang="en-MY" dirty="0" smtClean="0">
                <a:solidFill>
                  <a:schemeClr val="bg1"/>
                </a:solidFill>
              </a:rPr>
              <a:t>)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1633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What’s in the CDs?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Installation/ Content CD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Placement Test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80 learning units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8 tests (1 test every 10 lessons)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Speech recognition exercises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User Guide 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Printable PDFs (</a:t>
            </a:r>
            <a:r>
              <a:rPr lang="en-US" dirty="0" smtClean="0">
                <a:solidFill>
                  <a:schemeClr val="bg1"/>
                </a:solidFill>
              </a:rPr>
              <a:t>lesson guide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Teacher training materials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CLT, Blended Learning, </a:t>
            </a:r>
            <a:r>
              <a:rPr lang="en-US" dirty="0" err="1" smtClean="0">
                <a:solidFill>
                  <a:schemeClr val="bg1"/>
                </a:solidFill>
              </a:rPr>
              <a:t>etc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6096000" y="1752600"/>
            <a:ext cx="2438400" cy="18288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Core Curriculum for English (</a:t>
            </a:r>
            <a:r>
              <a:rPr lang="en-US" sz="2000" b="1" dirty="0" smtClean="0"/>
              <a:t>CCE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 panose="05000000000000000000" pitchFamily="2" charset="2"/>
              </a:rPr>
              <a:t> English for Young Learners (</a:t>
            </a:r>
            <a:r>
              <a:rPr lang="en-US" sz="2000" b="1" dirty="0" smtClean="0">
                <a:sym typeface="Wingdings" panose="05000000000000000000" pitchFamily="2" charset="2"/>
              </a:rPr>
              <a:t>EFYL</a:t>
            </a:r>
            <a:r>
              <a:rPr lang="en-US" sz="2000" dirty="0" smtClean="0">
                <a:sym typeface="Wingdings" panose="05000000000000000000" pitchFamily="2" charset="2"/>
              </a:rPr>
              <a:t>) </a:t>
            </a:r>
            <a:endParaRPr lang="en-MY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  <p:pic>
        <p:nvPicPr>
          <p:cNvPr id="6" name="Picture 5" descr="Screen Shot 2017-03-01 at 10.00.48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3962400"/>
            <a:ext cx="2819400" cy="185755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486400" y="4800600"/>
            <a:ext cx="838200" cy="152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92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What’s in the CDs?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300" b="1" dirty="0" smtClean="0">
                <a:solidFill>
                  <a:schemeClr val="bg1"/>
                </a:solidFill>
              </a:rPr>
              <a:t>User Guide (cont’d)</a:t>
            </a:r>
            <a:endParaRPr lang="en-US" sz="3300" b="1" dirty="0">
              <a:solidFill>
                <a:schemeClr val="bg1"/>
              </a:solidFill>
            </a:endParaRPr>
          </a:p>
          <a:p>
            <a:r>
              <a:rPr lang="en-US" sz="3300" dirty="0" smtClean="0">
                <a:solidFill>
                  <a:schemeClr val="bg1"/>
                </a:solidFill>
              </a:rPr>
              <a:t>Teacher training materials (CLT, Blended Learning, </a:t>
            </a:r>
            <a:r>
              <a:rPr lang="en-US" sz="3300" dirty="0" err="1" smtClean="0">
                <a:solidFill>
                  <a:schemeClr val="bg1"/>
                </a:solidFill>
              </a:rPr>
              <a:t>etc</a:t>
            </a:r>
            <a:r>
              <a:rPr lang="en-US" sz="33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3300" dirty="0" smtClean="0">
                <a:solidFill>
                  <a:schemeClr val="bg1"/>
                </a:solidFill>
              </a:rPr>
              <a:t>Lesson 1: Digital students &amp; digital teachers</a:t>
            </a:r>
          </a:p>
          <a:p>
            <a:pPr lvl="1"/>
            <a:r>
              <a:rPr lang="en-US" sz="3300" dirty="0" smtClean="0">
                <a:solidFill>
                  <a:schemeClr val="bg1"/>
                </a:solidFill>
              </a:rPr>
              <a:t>Lesson 2: Blended learning</a:t>
            </a:r>
          </a:p>
          <a:p>
            <a:pPr lvl="1"/>
            <a:r>
              <a:rPr lang="en-US" sz="3300" dirty="0" smtClean="0">
                <a:solidFill>
                  <a:schemeClr val="bg1"/>
                </a:solidFill>
              </a:rPr>
              <a:t>Lesson 3: Communicative language teaching (CLT) and teaching technologies</a:t>
            </a:r>
          </a:p>
          <a:p>
            <a:pPr lvl="1"/>
            <a:r>
              <a:rPr lang="en-US" sz="3300" dirty="0" smtClean="0">
                <a:solidFill>
                  <a:schemeClr val="bg1"/>
                </a:solidFill>
              </a:rPr>
              <a:t>Lesson 4: Using digital technologies to develop language skills</a:t>
            </a:r>
          </a:p>
          <a:p>
            <a:pPr lvl="1"/>
            <a:r>
              <a:rPr lang="en-US" sz="3300" dirty="0" smtClean="0">
                <a:solidFill>
                  <a:schemeClr val="bg1"/>
                </a:solidFill>
              </a:rPr>
              <a:t>Lesson 5: Using CCE to present, </a:t>
            </a:r>
            <a:r>
              <a:rPr lang="en-US" sz="3300" dirty="0" err="1" smtClean="0">
                <a:solidFill>
                  <a:schemeClr val="bg1"/>
                </a:solidFill>
              </a:rPr>
              <a:t>practise</a:t>
            </a:r>
            <a:r>
              <a:rPr lang="en-US" sz="3300" dirty="0" smtClean="0">
                <a:solidFill>
                  <a:schemeClr val="bg1"/>
                </a:solidFill>
              </a:rPr>
              <a:t> and produce English</a:t>
            </a:r>
          </a:p>
          <a:p>
            <a:pPr lvl="1"/>
            <a:r>
              <a:rPr lang="en-US" sz="3300" dirty="0" smtClean="0">
                <a:solidFill>
                  <a:schemeClr val="bg1"/>
                </a:solidFill>
              </a:rPr>
              <a:t>Lesson 6: Using CCE with primary students </a:t>
            </a:r>
          </a:p>
          <a:p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9479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What’s in the CDs?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User Guide (cont’d)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Lesson 7: Using the teacher’s guide with the CCE primary course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Lesson 8: Using CCE to </a:t>
            </a:r>
            <a:r>
              <a:rPr lang="en-US" sz="3000" dirty="0" err="1" smtClean="0">
                <a:solidFill>
                  <a:schemeClr val="bg1"/>
                </a:solidFill>
              </a:rPr>
              <a:t>suport</a:t>
            </a:r>
            <a:r>
              <a:rPr lang="en-US" sz="3000" dirty="0" smtClean="0">
                <a:solidFill>
                  <a:schemeClr val="bg1"/>
                </a:solidFill>
              </a:rPr>
              <a:t> revision, </a:t>
            </a:r>
            <a:r>
              <a:rPr lang="en-US" sz="3000" dirty="0" err="1" smtClean="0">
                <a:solidFill>
                  <a:schemeClr val="bg1"/>
                </a:solidFill>
              </a:rPr>
              <a:t>assesment</a:t>
            </a:r>
            <a:r>
              <a:rPr lang="en-US" sz="3000" dirty="0" smtClean="0">
                <a:solidFill>
                  <a:schemeClr val="bg1"/>
                </a:solidFill>
              </a:rPr>
              <a:t> and the transition from primary to secondary level English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Lesson 9: Using the CCE secondary course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Lesson 10: Using CCE to support learning in multilevel and large classes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Lesson 11: CCE and communicative English</a:t>
            </a:r>
          </a:p>
          <a:p>
            <a:pPr lvl="1"/>
            <a:r>
              <a:rPr lang="en-US" sz="3000" dirty="0" smtClean="0">
                <a:solidFill>
                  <a:schemeClr val="bg1"/>
                </a:solidFill>
              </a:rPr>
              <a:t>Lesson 12: CCE an teaching other subjects through English</a:t>
            </a:r>
          </a:p>
          <a:p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MY" smtClean="0"/>
              <a:t>by Mdm. Wan Intan Adlina (teacheradlina@gmail.com)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275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1117</Words>
  <Application>Microsoft Macintosh PowerPoint</Application>
  <PresentationFormat>On-screen Show (4:3)</PresentationFormat>
  <Paragraphs>144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ENGLISH FOR YOUNG LEARNERS CEFR-ALIGNED FORM 1 ENGLISH LANGUAGE</vt:lpstr>
      <vt:lpstr>You should have…</vt:lpstr>
      <vt:lpstr>You need…</vt:lpstr>
      <vt:lpstr>PowerPoint Presentation</vt:lpstr>
      <vt:lpstr>Usage Expectation</vt:lpstr>
      <vt:lpstr>Blended Learning Approach</vt:lpstr>
      <vt:lpstr>What’s in the CDs?</vt:lpstr>
      <vt:lpstr>What’s in the CDs?</vt:lpstr>
      <vt:lpstr>What’s in the CDs?</vt:lpstr>
      <vt:lpstr>Online Access via web browsers</vt:lpstr>
      <vt:lpstr>Q: Can I run the online content on a mobile device?</vt:lpstr>
      <vt:lpstr>PowerPoint Presentation</vt:lpstr>
      <vt:lpstr>Lesson Structure</vt:lpstr>
      <vt:lpstr>Lesson Structure (cont’d)</vt:lpstr>
      <vt:lpstr>PowerPoint Presentation</vt:lpstr>
      <vt:lpstr>PowerPoint Presentation</vt:lpstr>
      <vt:lpstr>Remember!</vt:lpstr>
      <vt:lpstr>Example of Combining lessons from the KSSM F1 Textbook &amp;  EFYL</vt:lpstr>
      <vt:lpstr>PowerPoint Presentation</vt:lpstr>
      <vt:lpstr>Example of Combining lessons from the KSSM F1 Textbook &amp;  EFYL</vt:lpstr>
      <vt:lpstr>PowerPoint Presentation</vt:lpstr>
      <vt:lpstr>Speech Recognition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FOR YOUNG LEARNERS CEFR-ALLIGNED FORM 1 ENGLISH LANGUAGE</dc:title>
  <dc:creator>ZeroRina</dc:creator>
  <cp:lastModifiedBy>Adlina Abdullah</cp:lastModifiedBy>
  <cp:revision>38</cp:revision>
  <dcterms:created xsi:type="dcterms:W3CDTF">2017-02-27T14:44:09Z</dcterms:created>
  <dcterms:modified xsi:type="dcterms:W3CDTF">2017-03-01T02:04:46Z</dcterms:modified>
</cp:coreProperties>
</file>